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37" r:id="rId2"/>
    <p:sldId id="338" r:id="rId3"/>
    <p:sldId id="378" r:id="rId4"/>
    <p:sldId id="454" r:id="rId5"/>
    <p:sldId id="455" r:id="rId6"/>
    <p:sldId id="424" r:id="rId7"/>
    <p:sldId id="372" r:id="rId8"/>
    <p:sldId id="431" r:id="rId9"/>
    <p:sldId id="430" r:id="rId10"/>
    <p:sldId id="432" r:id="rId11"/>
    <p:sldId id="458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59" r:id="rId20"/>
    <p:sldId id="427" r:id="rId21"/>
    <p:sldId id="433" r:id="rId22"/>
    <p:sldId id="434" r:id="rId23"/>
    <p:sldId id="436" r:id="rId24"/>
    <p:sldId id="435" r:id="rId25"/>
    <p:sldId id="426" r:id="rId26"/>
    <p:sldId id="437" r:id="rId27"/>
    <p:sldId id="460" r:id="rId28"/>
    <p:sldId id="445" r:id="rId29"/>
    <p:sldId id="446" r:id="rId30"/>
    <p:sldId id="447" r:id="rId31"/>
    <p:sldId id="448" r:id="rId32"/>
    <p:sldId id="429" r:id="rId33"/>
    <p:sldId id="418" r:id="rId34"/>
    <p:sldId id="393" r:id="rId35"/>
    <p:sldId id="367" r:id="rId36"/>
    <p:sldId id="419" r:id="rId37"/>
    <p:sldId id="377" r:id="rId38"/>
    <p:sldId id="395" r:id="rId39"/>
    <p:sldId id="456" r:id="rId40"/>
    <p:sldId id="397" r:id="rId41"/>
    <p:sldId id="398" r:id="rId42"/>
    <p:sldId id="450" r:id="rId43"/>
    <p:sldId id="451" r:id="rId44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9" autoAdjust="0"/>
    <p:restoredTop sz="92421" autoAdjust="0"/>
  </p:normalViewPr>
  <p:slideViewPr>
    <p:cSldViewPr snapToGrid="0">
      <p:cViewPr>
        <p:scale>
          <a:sx n="75" d="100"/>
          <a:sy n="75" d="100"/>
        </p:scale>
        <p:origin x="-1770" y="-33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r>
            <a:rPr lang="de-DE" sz="2000" dirty="0" smtClean="0"/>
            <a:t/>
          </a:r>
          <a:br>
            <a:rPr lang="de-DE" sz="2000" dirty="0" smtClean="0"/>
          </a:b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459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480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4406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E86BCD4-F0EF-4DD0-8ADD-D0A4C796F429}" type="presOf" srcId="{43B57DC7-83D0-4C84-93E3-17F76F73427E}" destId="{92E1F281-03BC-4956-9CD3-87319D7D78AD}" srcOrd="0" destOrd="0" presId="urn:microsoft.com/office/officeart/2005/8/layout/vList2"/>
    <dgm:cxn modelId="{C885D4A3-B49A-4530-9FCA-7AD306506809}" type="presOf" srcId="{484BB062-ADB0-4F99-B95B-94D1423A5A19}" destId="{5249C561-9C28-4FA0-8CE0-DE63C874C025}" srcOrd="0" destOrd="3" presId="urn:microsoft.com/office/officeart/2005/8/layout/vList2"/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FF87ECA-83A8-4170-8088-5F050FB6A22B}" type="presOf" srcId="{C8FDA0ED-263E-4C61-8231-C1BF409C24D0}" destId="{6188CA4C-D28E-4FE9-8838-426E3693E86E}" srcOrd="0" destOrd="0" presId="urn:microsoft.com/office/officeart/2005/8/layout/vList2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6076C18A-CCA9-41C9-BA33-F9D8F8371513}" type="presOf" srcId="{73F0DB4E-5673-45B3-8AFD-019A9D6A1C0F}" destId="{F29B90F7-A640-49C0-9181-3A78A62723F3}" srcOrd="0" destOrd="1" presId="urn:microsoft.com/office/officeart/2005/8/layout/vList2"/>
    <dgm:cxn modelId="{0BF67E11-9A8B-4379-A111-561D30B3FAA7}" type="presOf" srcId="{48725FCC-FC1E-49F0-BF0B-786B1228C878}" destId="{C128E279-AB79-4A84-AE1E-2E64E3133713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2A0792C3-582F-473A-BE23-642ECC092A07}" type="presOf" srcId="{52149FF7-D323-4EE2-909A-B5ED7D351FF9}" destId="{5249C561-9C28-4FA0-8CE0-DE63C874C025}" srcOrd="0" destOrd="1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F08124AA-BCA2-4083-8FDB-B415F8C408DA}" type="presOf" srcId="{9683040D-3D1B-4583-9358-5F286EF15B52}" destId="{F29B90F7-A640-49C0-9181-3A78A62723F3}" srcOrd="0" destOrd="0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A46328F9-5A96-478B-AA6D-C7D0015D3369}" type="presOf" srcId="{BCE7C852-9AB5-4BDE-B102-A69BBE478ACF}" destId="{C77AC96E-09E8-4C8A-840F-1CDC8BB799EB}" srcOrd="0" destOrd="0" presId="urn:microsoft.com/office/officeart/2005/8/layout/vList2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84EC6C65-5489-4789-B6D0-F8AA36E63980}" type="presOf" srcId="{2D303017-494F-4610-8B19-589D01197A37}" destId="{92E1F281-03BC-4956-9CD3-87319D7D78AD}" srcOrd="0" destOrd="2" presId="urn:microsoft.com/office/officeart/2005/8/layout/vList2"/>
    <dgm:cxn modelId="{9372B883-0A57-44FD-A1D3-484FA8C3BEF9}" type="presOf" srcId="{FBA8D9DC-AAC9-4861-A215-A82C5AB19A2F}" destId="{5249C561-9C28-4FA0-8CE0-DE63C874C025}" srcOrd="0" destOrd="0" presId="urn:microsoft.com/office/officeart/2005/8/layout/vList2"/>
    <dgm:cxn modelId="{D9E4172E-7752-40EA-A540-9FDE916874F0}" type="presOf" srcId="{4377BFC5-BB96-442E-9D84-2F2CA4ED9838}" destId="{92E1F281-03BC-4956-9CD3-87319D7D78AD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AD72BA31-46FD-4609-B5CF-3088EDB9F1BF}" type="presOf" srcId="{5B1B21EF-7967-4BBB-8752-334286C21AC9}" destId="{5249C561-9C28-4FA0-8CE0-DE63C874C025}" srcOrd="0" destOrd="2" presId="urn:microsoft.com/office/officeart/2005/8/layout/vList2"/>
    <dgm:cxn modelId="{E39958D7-4C31-49FC-B9D4-160B4FA0CFA6}" type="presOf" srcId="{CA09876A-6ED6-472A-AA46-B075EC6214F6}" destId="{5822F142-A661-4B65-A204-F5755962A87F}" srcOrd="0" destOrd="0" presId="urn:microsoft.com/office/officeart/2005/8/layout/vList2"/>
    <dgm:cxn modelId="{DF30FF5C-7EEA-43F9-B714-B232735087BC}" type="presParOf" srcId="{6188CA4C-D28E-4FE9-8838-426E3693E86E}" destId="{C128E279-AB79-4A84-AE1E-2E64E3133713}" srcOrd="0" destOrd="0" presId="urn:microsoft.com/office/officeart/2005/8/layout/vList2"/>
    <dgm:cxn modelId="{4CA2610C-F68A-4B08-A7EA-BCE98E3D920C}" type="presParOf" srcId="{6188CA4C-D28E-4FE9-8838-426E3693E86E}" destId="{92E1F281-03BC-4956-9CD3-87319D7D78AD}" srcOrd="1" destOrd="0" presId="urn:microsoft.com/office/officeart/2005/8/layout/vList2"/>
    <dgm:cxn modelId="{8FDA9D81-F6B0-4530-A6EA-8D2336FB016D}" type="presParOf" srcId="{6188CA4C-D28E-4FE9-8838-426E3693E86E}" destId="{C77AC96E-09E8-4C8A-840F-1CDC8BB799EB}" srcOrd="2" destOrd="0" presId="urn:microsoft.com/office/officeart/2005/8/layout/vList2"/>
    <dgm:cxn modelId="{7365BCE1-AC6D-4AF7-BD79-6ADE93E0C0A2}" type="presParOf" srcId="{6188CA4C-D28E-4FE9-8838-426E3693E86E}" destId="{F29B90F7-A640-49C0-9181-3A78A62723F3}" srcOrd="3" destOrd="0" presId="urn:microsoft.com/office/officeart/2005/8/layout/vList2"/>
    <dgm:cxn modelId="{7A0D521F-73B4-4CD4-94CA-C9A7A6DACED7}" type="presParOf" srcId="{6188CA4C-D28E-4FE9-8838-426E3693E86E}" destId="{5822F142-A661-4B65-A204-F5755962A87F}" srcOrd="4" destOrd="0" presId="urn:microsoft.com/office/officeart/2005/8/layout/vList2"/>
    <dgm:cxn modelId="{4EF6D73B-D89E-4034-B63A-3851F818A09B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53321"/>
          <a:ext cx="6929120" cy="550314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26864" y="80185"/>
        <a:ext cx="6875392" cy="496586"/>
      </dsp:txXfrm>
    </dsp:sp>
    <dsp:sp modelId="{92E1F281-03BC-4956-9CD3-87319D7D78AD}">
      <dsp:nvSpPr>
        <dsp:cNvPr id="0" name=""/>
        <dsp:cNvSpPr/>
      </dsp:nvSpPr>
      <dsp:spPr>
        <a:xfrm>
          <a:off x="0" y="603635"/>
          <a:ext cx="69291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r>
            <a:rPr lang="de-DE" sz="2000" kern="1200" dirty="0" smtClean="0"/>
            <a:t/>
          </a:r>
          <a:br>
            <a:rPr lang="de-DE" sz="2000" kern="1200" dirty="0" smtClean="0"/>
          </a:br>
          <a:endParaRPr lang="de-DE" sz="2000" kern="1200" dirty="0"/>
        </a:p>
      </dsp:txBody>
      <dsp:txXfrm>
        <a:off x="0" y="603635"/>
        <a:ext cx="6929120" cy="1225440"/>
      </dsp:txXfrm>
    </dsp:sp>
    <dsp:sp modelId="{C77AC96E-09E8-4C8A-840F-1CDC8BB799EB}">
      <dsp:nvSpPr>
        <dsp:cNvPr id="0" name=""/>
        <dsp:cNvSpPr/>
      </dsp:nvSpPr>
      <dsp:spPr>
        <a:xfrm>
          <a:off x="0" y="1829075"/>
          <a:ext cx="6929120" cy="575401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28089" y="1857164"/>
        <a:ext cx="6872942" cy="519223"/>
      </dsp:txXfrm>
    </dsp:sp>
    <dsp:sp modelId="{F29B90F7-A640-49C0-9181-3A78A62723F3}">
      <dsp:nvSpPr>
        <dsp:cNvPr id="0" name=""/>
        <dsp:cNvSpPr/>
      </dsp:nvSpPr>
      <dsp:spPr>
        <a:xfrm>
          <a:off x="0" y="2404476"/>
          <a:ext cx="69291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404476"/>
        <a:ext cx="6929120" cy="1059840"/>
      </dsp:txXfrm>
    </dsp:sp>
    <dsp:sp modelId="{5822F142-A661-4B65-A204-F5755962A87F}">
      <dsp:nvSpPr>
        <dsp:cNvPr id="0" name=""/>
        <dsp:cNvSpPr/>
      </dsp:nvSpPr>
      <dsp:spPr>
        <a:xfrm>
          <a:off x="0" y="3464316"/>
          <a:ext cx="6929120" cy="527921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25771" y="3490087"/>
        <a:ext cx="6877578" cy="476379"/>
      </dsp:txXfrm>
    </dsp:sp>
    <dsp:sp modelId="{5249C561-9C28-4FA0-8CE0-DE63C874C025}">
      <dsp:nvSpPr>
        <dsp:cNvPr id="0" name=""/>
        <dsp:cNvSpPr/>
      </dsp:nvSpPr>
      <dsp:spPr>
        <a:xfrm>
          <a:off x="0" y="3992238"/>
          <a:ext cx="69291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3992238"/>
        <a:ext cx="6929120" cy="1059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</a:p>
      </dsp:txBody>
      <dsp:txXfrm>
        <a:off x="0" y="974032"/>
        <a:ext cx="4130040" cy="1177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62E9-2973-465A-922A-FA08F382E7FF}">
      <dsp:nvSpPr>
        <dsp:cNvPr id="0" name=""/>
        <dsp:cNvSpPr/>
      </dsp:nvSpPr>
      <dsp:spPr>
        <a:xfrm>
          <a:off x="0" y="27542"/>
          <a:ext cx="7997825" cy="664532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Paket-Übergabe</a:t>
          </a:r>
          <a:endParaRPr lang="de-DE" sz="2800" kern="1200" dirty="0"/>
        </a:p>
      </dsp:txBody>
      <dsp:txXfrm>
        <a:off x="32440" y="59982"/>
        <a:ext cx="7932945" cy="599652"/>
      </dsp:txXfrm>
    </dsp:sp>
    <dsp:sp modelId="{FD8B13FF-D779-4FB2-B1C5-2B7D744AC3B1}">
      <dsp:nvSpPr>
        <dsp:cNvPr id="0" name=""/>
        <dsp:cNvSpPr/>
      </dsp:nvSpPr>
      <dsp:spPr>
        <a:xfrm>
          <a:off x="0" y="692075"/>
          <a:ext cx="7997825" cy="184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Nachricht mit Paket-ID und Ziel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Terminierung &amp; erneute Initialisierung</a:t>
          </a:r>
          <a:endParaRPr lang="de-DE" sz="2200" kern="1200" dirty="0"/>
        </a:p>
      </dsp:txBody>
      <dsp:txXfrm>
        <a:off x="0" y="692075"/>
        <a:ext cx="7997825" cy="18474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BA7A0-E8D6-44DC-A00E-39015E69C687}">
      <dsp:nvSpPr>
        <dsp:cNvPr id="0" name=""/>
        <dsp:cNvSpPr/>
      </dsp:nvSpPr>
      <dsp:spPr>
        <a:xfrm>
          <a:off x="0" y="53349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Herausforderungen</a:t>
          </a:r>
          <a:endParaRPr lang="de-DE" sz="3000" kern="1200" dirty="0"/>
        </a:p>
      </dsp:txBody>
      <dsp:txXfrm>
        <a:off x="34269" y="87618"/>
        <a:ext cx="8767487" cy="633462"/>
      </dsp:txXfrm>
    </dsp:sp>
    <dsp:sp modelId="{373D3EBB-339D-4F9F-8244-2D14F110A0EE}">
      <dsp:nvSpPr>
        <dsp:cNvPr id="0" name=""/>
        <dsp:cNvSpPr/>
      </dsp:nvSpPr>
      <dsp:spPr>
        <a:xfrm>
          <a:off x="0" y="755349"/>
          <a:ext cx="8836025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geringer Arbeitsspeicher (2KB)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zu geringe Sendeleistung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Debugging in verteilten Systemen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300" kern="1200" dirty="0"/>
        </a:p>
      </dsp:txBody>
      <dsp:txXfrm>
        <a:off x="0" y="755349"/>
        <a:ext cx="8836025" cy="1490400"/>
      </dsp:txXfrm>
    </dsp:sp>
    <dsp:sp modelId="{1AF2FE6B-9EE0-4B24-8F07-F52460BD12E5}">
      <dsp:nvSpPr>
        <dsp:cNvPr id="0" name=""/>
        <dsp:cNvSpPr/>
      </dsp:nvSpPr>
      <dsp:spPr>
        <a:xfrm>
          <a:off x="0" y="2245750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Ausblick</a:t>
          </a:r>
          <a:endParaRPr lang="de-DE" sz="3000" kern="1200" dirty="0"/>
        </a:p>
      </dsp:txBody>
      <dsp:txXfrm>
        <a:off x="34269" y="2280019"/>
        <a:ext cx="8767487" cy="633462"/>
      </dsp:txXfrm>
    </dsp:sp>
    <dsp:sp modelId="{1741D91B-8AB6-427D-B57A-9AE130E80A7C}">
      <dsp:nvSpPr>
        <dsp:cNvPr id="0" name=""/>
        <dsp:cNvSpPr/>
      </dsp:nvSpPr>
      <dsp:spPr>
        <a:xfrm>
          <a:off x="0" y="2947750"/>
          <a:ext cx="8836025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Auktionen für Zwischenlager-Rampen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Erweitertes Routing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Zeitslots &amp; Reservierung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Dynamische Routenanpassung 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 Auftragsbearbeitung</a:t>
          </a:r>
          <a:endParaRPr lang="de-DE" sz="2300" kern="1200" dirty="0"/>
        </a:p>
      </dsp:txBody>
      <dsp:txXfrm>
        <a:off x="0" y="2947750"/>
        <a:ext cx="8836025" cy="1863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14703"/>
          <a:ext cx="6929120" cy="621489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Volksbot</a:t>
          </a:r>
          <a:endParaRPr lang="de-DE" sz="2800" kern="1200" dirty="0"/>
        </a:p>
      </dsp:txBody>
      <dsp:txXfrm>
        <a:off x="30339" y="45042"/>
        <a:ext cx="6868442" cy="560811"/>
      </dsp:txXfrm>
    </dsp:sp>
    <dsp:sp modelId="{92E1F281-03BC-4956-9CD3-87319D7D78AD}">
      <dsp:nvSpPr>
        <dsp:cNvPr id="0" name=""/>
        <dsp:cNvSpPr/>
      </dsp:nvSpPr>
      <dsp:spPr>
        <a:xfrm>
          <a:off x="0" y="636192"/>
          <a:ext cx="692912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Linux mit ROS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Laserscanner Sick LSM100, Fahreinheit, Fördereinheit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Materialfluss (</a:t>
          </a:r>
          <a:r>
            <a:rPr lang="de-DE" sz="2000" kern="1200" dirty="0" err="1" smtClean="0"/>
            <a:t>Micaz</a:t>
          </a:r>
          <a:r>
            <a:rPr lang="de-DE" sz="2000" kern="1200" dirty="0" smtClean="0"/>
            <a:t>)</a:t>
          </a:r>
          <a:endParaRPr lang="de-DE" sz="2000" kern="1200" dirty="0"/>
        </a:p>
      </dsp:txBody>
      <dsp:txXfrm>
        <a:off x="0" y="636192"/>
        <a:ext cx="6929120" cy="972900"/>
      </dsp:txXfrm>
    </dsp:sp>
    <dsp:sp modelId="{C77AC96E-09E8-4C8A-840F-1CDC8BB799EB}">
      <dsp:nvSpPr>
        <dsp:cNvPr id="0" name=""/>
        <dsp:cNvSpPr/>
      </dsp:nvSpPr>
      <dsp:spPr>
        <a:xfrm>
          <a:off x="0" y="1609092"/>
          <a:ext cx="6929120" cy="64980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Auftragsverwaltung</a:t>
          </a:r>
          <a:endParaRPr lang="de-DE" sz="2800" kern="1200" dirty="0"/>
        </a:p>
      </dsp:txBody>
      <dsp:txXfrm>
        <a:off x="31721" y="1640813"/>
        <a:ext cx="6865678" cy="586366"/>
      </dsp:txXfrm>
    </dsp:sp>
    <dsp:sp modelId="{F29B90F7-A640-49C0-9181-3A78A62723F3}">
      <dsp:nvSpPr>
        <dsp:cNvPr id="0" name=""/>
        <dsp:cNvSpPr/>
      </dsp:nvSpPr>
      <dsp:spPr>
        <a:xfrm>
          <a:off x="0" y="2258901"/>
          <a:ext cx="692912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Aufträge annehmen und in Ziel umsetzen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Födereinheit</a:t>
          </a:r>
          <a:r>
            <a:rPr lang="de-DE" sz="2000" kern="1200" dirty="0" smtClean="0"/>
            <a:t> für Paketabgabe –</a:t>
          </a:r>
          <a:r>
            <a:rPr lang="de-DE" sz="2000" kern="1200" dirty="0" err="1" smtClean="0"/>
            <a:t>übergabe</a:t>
          </a:r>
          <a:r>
            <a:rPr lang="de-DE" sz="2000" kern="1200" dirty="0" smtClean="0"/>
            <a:t> vorbereiten</a:t>
          </a:r>
          <a:endParaRPr lang="de-DE" sz="2000" kern="1200" dirty="0"/>
        </a:p>
      </dsp:txBody>
      <dsp:txXfrm>
        <a:off x="0" y="2258901"/>
        <a:ext cx="6929120" cy="662400"/>
      </dsp:txXfrm>
    </dsp:sp>
    <dsp:sp modelId="{5822F142-A661-4B65-A204-F5755962A87F}">
      <dsp:nvSpPr>
        <dsp:cNvPr id="0" name=""/>
        <dsp:cNvSpPr/>
      </dsp:nvSpPr>
      <dsp:spPr>
        <a:xfrm>
          <a:off x="0" y="2921301"/>
          <a:ext cx="6929120" cy="59619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Navigation</a:t>
          </a:r>
          <a:endParaRPr lang="de-DE" sz="2800" kern="1200" dirty="0"/>
        </a:p>
      </dsp:txBody>
      <dsp:txXfrm>
        <a:off x="29104" y="2950405"/>
        <a:ext cx="6870912" cy="537986"/>
      </dsp:txXfrm>
    </dsp:sp>
    <dsp:sp modelId="{5249C561-9C28-4FA0-8CE0-DE63C874C025}">
      <dsp:nvSpPr>
        <dsp:cNvPr id="0" name=""/>
        <dsp:cNvSpPr/>
      </dsp:nvSpPr>
      <dsp:spPr>
        <a:xfrm>
          <a:off x="0" y="3517496"/>
          <a:ext cx="692912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Verwendung von Umgebungskarte 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Routenplanung mit Dijkstra-Algorithmus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Echtzeit Lokalisation mit AMCL (Adaptiv Monte Carlo Lokalisation) </a:t>
          </a:r>
          <a:r>
            <a:rPr lang="de-DE" sz="2000" kern="1200" dirty="0" err="1" smtClean="0"/>
            <a:t>Odometrie</a:t>
          </a:r>
          <a:r>
            <a:rPr lang="de-DE" sz="2000" kern="1200" dirty="0" smtClean="0"/>
            <a:t> + Laserscan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000" kern="1200" dirty="0"/>
        </a:p>
      </dsp:txBody>
      <dsp:txXfrm>
        <a:off x="0" y="3517496"/>
        <a:ext cx="6929120" cy="15731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37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2000" baseline="0" dirty="0" smtClean="0"/>
              <a:t>- Konfigurationsbeispiel für Simulation </a:t>
            </a:r>
            <a:r>
              <a:rPr lang="de-DE" sz="2000" baseline="0" dirty="0" smtClean="0">
                <a:sym typeface="Wingdings" pitchFamily="2" charset="2"/>
              </a:rPr>
              <a:t> Übertragung auf physische Zelle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microsoft.com/office/2007/relationships/hdphoto" Target="../media/hdphoto1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12" Type="http://schemas.openxmlformats.org/officeDocument/2006/relationships/image" Target="../media/image44.emf"/><Relationship Id="rId17" Type="http://schemas.openxmlformats.org/officeDocument/2006/relationships/image" Target="../media/image50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15" Type="http://schemas.openxmlformats.org/officeDocument/2006/relationships/image" Target="../media/image13.png"/><Relationship Id="rId10" Type="http://schemas.openxmlformats.org/officeDocument/2006/relationships/image" Target="../media/image43.emf"/><Relationship Id="rId4" Type="http://schemas.openxmlformats.org/officeDocument/2006/relationships/notesSlide" Target="../notesSlides/notesSlide36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1309815" y="2854653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21.10.2014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5539194" y="476272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4" y="476272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682068" y="3584191"/>
            <a:ext cx="3678285" cy="276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Berthe </a:t>
            </a:r>
            <a:r>
              <a:rPr lang="de-DE" sz="1200" dirty="0" err="1" smtClean="0"/>
              <a:t>Ongnomo</a:t>
            </a:r>
            <a:r>
              <a:rPr lang="de-DE" sz="12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Chancelle</a:t>
            </a:r>
            <a:r>
              <a:rPr lang="de-DE" sz="1200" dirty="0" smtClean="0"/>
              <a:t> </a:t>
            </a:r>
            <a:r>
              <a:rPr lang="de-DE" sz="1200" dirty="0" err="1" smtClean="0"/>
              <a:t>Merveille</a:t>
            </a:r>
            <a:r>
              <a:rPr lang="de-DE" sz="1200" dirty="0" smtClean="0"/>
              <a:t> </a:t>
            </a:r>
            <a:r>
              <a:rPr lang="de-DE" sz="1200" dirty="0" err="1" smtClean="0"/>
              <a:t>Tematio</a:t>
            </a:r>
            <a:r>
              <a:rPr lang="de-DE" sz="1200" dirty="0" smtClean="0"/>
              <a:t> </a:t>
            </a:r>
            <a:r>
              <a:rPr lang="de-DE" sz="1200" dirty="0" err="1" smtClean="0"/>
              <a:t>Ymele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Nagihan</a:t>
            </a:r>
            <a:r>
              <a:rPr lang="de-DE" sz="12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Michael </a:t>
            </a:r>
            <a:r>
              <a:rPr lang="de-DE" sz="1200" dirty="0" err="1" smtClean="0"/>
              <a:t>Goldenstein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Simon </a:t>
            </a:r>
            <a:r>
              <a:rPr lang="de-DE" sz="1200" dirty="0" err="1" smtClean="0"/>
              <a:t>Jakubowski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Jannik </a:t>
            </a:r>
            <a:r>
              <a:rPr lang="de-DE" sz="1200" dirty="0" err="1"/>
              <a:t>Flessner</a:t>
            </a:r>
            <a:endParaRPr lang="de-DE" sz="12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Malte </a:t>
            </a:r>
            <a:r>
              <a:rPr lang="de-DE" sz="12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Jan-Gerd </a:t>
            </a:r>
            <a:r>
              <a:rPr lang="de-DE" sz="1200" dirty="0" err="1" smtClean="0"/>
              <a:t>Meß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 Paul Vox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</a:t>
            </a:r>
            <a:r>
              <a:rPr lang="de-DE" sz="2400" b="1" dirty="0">
                <a:solidFill>
                  <a:srgbClr val="0070C0"/>
                </a:solidFill>
              </a:rPr>
              <a:t>Simulation</a:t>
            </a:r>
            <a:r>
              <a:rPr lang="de-DE" sz="2400" b="1" dirty="0"/>
              <a:t> / Flow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Anforderungen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Herausforderungen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79" y="3613481"/>
            <a:ext cx="4436733" cy="249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400" dirty="0"/>
              <a:t>Agenten</a:t>
            </a:r>
            <a:endParaRPr lang="de-DE" sz="2400" dirty="0" smtClean="0"/>
          </a:p>
          <a:p>
            <a:pPr lvl="1">
              <a:spcAft>
                <a:spcPts val="600"/>
              </a:spcAft>
            </a:pPr>
            <a:r>
              <a:rPr lang="de-DE" sz="24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4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sz="2400" dirty="0"/>
              <a:t>Simulation </a:t>
            </a:r>
            <a:r>
              <a:rPr lang="de-DE" sz="2400" dirty="0" smtClean="0"/>
              <a:t>soll skalierbar </a:t>
            </a:r>
            <a:r>
              <a:rPr lang="de-DE" sz="2400" dirty="0"/>
              <a:t>sein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Generierung von </a:t>
            </a:r>
            <a:r>
              <a:rPr lang="de-DE" sz="2400" dirty="0" smtClean="0"/>
              <a:t>Aufträgen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Statistiken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Technologieüberblick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179513"/>
            <a:ext cx="5676900" cy="45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Interaktion der Komponenten 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Order-</a:t>
            </a:r>
            <a:r>
              <a:rPr lang="de-DE" dirty="0"/>
              <a:t>, </a:t>
            </a:r>
            <a:r>
              <a:rPr lang="de-DE" dirty="0" smtClean="0"/>
              <a:t> Routing- und 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Routing- </a:t>
            </a:r>
            <a:r>
              <a:rPr lang="de-DE" dirty="0"/>
              <a:t>und </a:t>
            </a:r>
            <a:r>
              <a:rPr lang="de-DE" dirty="0" smtClean="0"/>
              <a:t>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Debugging-Probleme im GWT Clientcode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Migration von JADE auf JASON (</a:t>
            </a:r>
            <a:r>
              <a:rPr lang="de-DE" sz="2400" dirty="0" err="1" smtClean="0"/>
              <a:t>Sheduler</a:t>
            </a:r>
            <a:r>
              <a:rPr lang="de-DE" sz="2400" dirty="0" smtClean="0"/>
              <a:t>)</a:t>
            </a:r>
            <a:endParaRPr lang="de-DE" sz="2200" dirty="0" smtClean="0"/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dirty="0" smtClean="0"/>
          </a:p>
          <a:p>
            <a:r>
              <a:rPr lang="de-DE" sz="2400" dirty="0" err="1" smtClean="0"/>
              <a:t>Pathfinding</a:t>
            </a:r>
            <a:endParaRPr lang="de-DE" sz="2400" dirty="0" smtClean="0"/>
          </a:p>
          <a:p>
            <a:r>
              <a:rPr lang="de-DE" sz="2400" dirty="0" smtClean="0"/>
              <a:t>Simulation</a:t>
            </a:r>
            <a:endParaRPr lang="de-DE" sz="2400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40" y="2825848"/>
            <a:ext cx="6041598" cy="339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>
                <a:solidFill>
                  <a:srgbClr val="0070C0"/>
                </a:solidFill>
              </a:rPr>
              <a:t>Flow</a:t>
            </a:r>
            <a:r>
              <a:rPr lang="de-DE" sz="2400" b="1" dirty="0"/>
              <a:t>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608712" y="3706795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9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Single-Point-</a:t>
            </a:r>
            <a:r>
              <a:rPr lang="de-DE" sz="1600" dirty="0" err="1" smtClean="0"/>
              <a:t>Of</a:t>
            </a:r>
            <a:r>
              <a:rPr lang="de-DE" sz="1600" dirty="0" smtClean="0"/>
              <a:t>-</a:t>
            </a:r>
            <a:r>
              <a:rPr lang="de-DE" sz="1600" dirty="0" err="1" smtClean="0"/>
              <a:t>Failure</a:t>
            </a:r>
            <a:endParaRPr lang="de-DE" sz="1600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89972648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 smtClean="0"/>
              <a:t>Flow </a:t>
            </a:r>
            <a:r>
              <a:rPr lang="de-DE" sz="2400" b="1" dirty="0"/>
              <a:t>/ </a:t>
            </a:r>
            <a:r>
              <a:rPr lang="de-DE" sz="2400" b="1" dirty="0" smtClean="0">
                <a:solidFill>
                  <a:srgbClr val="0070C0"/>
                </a:solidFill>
              </a:rPr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7395324" y="3688594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</a:t>
            </a:r>
            <a:r>
              <a:rPr lang="de-DE" sz="1800" dirty="0" smtClean="0"/>
              <a:t>Logistikhalle</a:t>
            </a:r>
            <a:br>
              <a:rPr lang="de-DE" sz="1800" dirty="0" smtClean="0"/>
            </a:br>
            <a:endParaRPr lang="de-DE" sz="1800" dirty="0"/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sz="1600" dirty="0" smtClean="0"/>
              <a:t>AGVs </a:t>
            </a:r>
            <a:r>
              <a:rPr lang="de-DE" sz="1600" dirty="0"/>
              <a:t>(</a:t>
            </a:r>
            <a:r>
              <a:rPr lang="de-DE" sz="1600" dirty="0" smtClean="0"/>
              <a:t>Transportroboter)</a:t>
            </a:r>
          </a:p>
          <a:p>
            <a:pPr marL="1085850" lvl="2"/>
            <a:r>
              <a:rPr lang="de-DE" sz="1400" dirty="0" smtClean="0"/>
              <a:t>Schwarmverhalten</a:t>
            </a:r>
          </a:p>
          <a:p>
            <a:pPr marL="685800" lvl="1"/>
            <a:r>
              <a:rPr lang="de-DE" sz="1600" dirty="0" smtClean="0"/>
              <a:t>Lagerrampen </a:t>
            </a:r>
            <a:r>
              <a:rPr lang="de-DE" sz="1600" dirty="0"/>
              <a:t>(</a:t>
            </a:r>
            <a:r>
              <a:rPr lang="de-DE" sz="1600" dirty="0" smtClean="0"/>
              <a:t>Zwischenlagerung)</a:t>
            </a:r>
          </a:p>
          <a:p>
            <a:pPr marL="685800" lvl="1"/>
            <a:r>
              <a:rPr lang="de-DE" sz="1600" dirty="0" err="1" smtClean="0"/>
              <a:t>Stetigförderer</a:t>
            </a:r>
            <a:r>
              <a:rPr lang="de-DE" sz="1600" dirty="0" smtClean="0"/>
              <a:t> </a:t>
            </a:r>
            <a:r>
              <a:rPr lang="de-DE" sz="1600" dirty="0"/>
              <a:t>(Ein-Ausgänge</a:t>
            </a:r>
            <a:r>
              <a:rPr lang="de-DE" sz="1600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 </a:t>
            </a:r>
            <a:r>
              <a:rPr lang="de-DE" dirty="0" smtClean="0">
                <a:solidFill>
                  <a:srgbClr val="FF0000"/>
                </a:solidFill>
              </a:rPr>
              <a:t>Auf Informatiker Std. bringen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4" y="4579693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45495" y="5170918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469028" y="5904039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191389" y="5922038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80363" y="5446496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44" y="531744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79" y="565206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0" y="6098485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pieren 18"/>
          <p:cNvGrpSpPr/>
          <p:nvPr/>
        </p:nvGrpSpPr>
        <p:grpSpPr>
          <a:xfrm>
            <a:off x="287446" y="1256750"/>
            <a:ext cx="3862600" cy="621489"/>
            <a:chOff x="0" y="14703"/>
            <a:chExt cx="6929120" cy="621489"/>
          </a:xfrm>
        </p:grpSpPr>
        <p:sp>
          <p:nvSpPr>
            <p:cNvPr id="20" name="Abgerundetes Rechteck 19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Herausforderung</a:t>
              </a:r>
              <a:endParaRPr lang="de-DE" sz="2800" kern="12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959661" y="1275850"/>
            <a:ext cx="3862600" cy="621489"/>
            <a:chOff x="0" y="14703"/>
            <a:chExt cx="6929120" cy="621489"/>
          </a:xfrm>
        </p:grpSpPr>
        <p:sp>
          <p:nvSpPr>
            <p:cNvPr id="23" name="Abgerundetes Rechteck 22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Ausblick</a:t>
              </a:r>
              <a:endParaRPr lang="de-DE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grob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04349"/>
            <a:ext cx="8242299" cy="525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94029" y="1727200"/>
            <a:ext cx="3373171" cy="4279900"/>
          </a:xfrm>
        </p:spPr>
        <p:txBody>
          <a:bodyPr/>
          <a:lstStyle/>
          <a:p>
            <a:pPr marL="0" lvl="0" indent="0">
              <a:buNone/>
            </a:pPr>
            <a:r>
              <a:rPr lang="de-DE" sz="2400" dirty="0" smtClean="0"/>
              <a:t>1. Einleitung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Motivation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Problemstellung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Vision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dirty="0" smtClean="0"/>
              <a:t>2. Systembeschreibung</a:t>
            </a:r>
            <a:endParaRPr lang="de-DE" sz="2400" dirty="0"/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Teilgruppen</a:t>
            </a: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749799" y="1727200"/>
            <a:ext cx="4673601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de-DE" sz="2400" dirty="0" smtClean="0"/>
              <a:t>3. Teilgruppen Simulation </a:t>
            </a:r>
            <a:r>
              <a:rPr lang="de-DE" sz="2400" dirty="0"/>
              <a:t>/ Flow / Drive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</a:t>
            </a:r>
          </a:p>
          <a:p>
            <a:pPr marL="0" lvl="0" indent="0">
              <a:buNone/>
            </a:pPr>
            <a:r>
              <a:rPr lang="de-DE" sz="1600" dirty="0" smtClean="0"/>
              <a:t> </a:t>
            </a:r>
          </a:p>
          <a:p>
            <a:pPr marL="0" lvl="0" indent="0">
              <a:buNone/>
            </a:pPr>
            <a:r>
              <a:rPr lang="de-DE" sz="2400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 </a:t>
            </a:r>
            <a:r>
              <a:rPr lang="de-DE" sz="1600" dirty="0"/>
              <a:t>FAISE </a:t>
            </a:r>
            <a:r>
              <a:rPr lang="de-DE" sz="1600" dirty="0" smtClean="0"/>
              <a:t>II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Fazit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554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Projektgruppe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333500"/>
            <a:ext cx="4883052" cy="4838721"/>
          </a:xfrm>
        </p:spPr>
        <p:txBody>
          <a:bodyPr/>
          <a:lstStyle/>
          <a:p>
            <a:r>
              <a:rPr lang="de-DE" sz="1800" b="1" dirty="0" smtClean="0"/>
              <a:t>Realisierung eines Materialflusssystems auf Agentenbasis</a:t>
            </a:r>
            <a:br>
              <a:rPr lang="de-DE" sz="1800" b="1" dirty="0" smtClean="0"/>
            </a:br>
            <a:endParaRPr lang="de-DE" sz="1800" b="1" dirty="0"/>
          </a:p>
          <a:p>
            <a:r>
              <a:rPr lang="de-DE" sz="1800" dirty="0" smtClean="0"/>
              <a:t>Simulation eines dynamisch skalierbaren Umschlaglagers</a:t>
            </a:r>
            <a:r>
              <a:rPr lang="de-DE" sz="1800" dirty="0"/>
              <a:t> </a:t>
            </a:r>
            <a:r>
              <a:rPr lang="de-DE" sz="1800" dirty="0" smtClean="0"/>
              <a:t>mit Einsatz von AGVs </a:t>
            </a:r>
          </a:p>
          <a:p>
            <a:pPr lvl="1"/>
            <a:r>
              <a:rPr lang="de-DE" sz="1600" dirty="0" smtClean="0"/>
              <a:t>Schwerpunkt auf </a:t>
            </a:r>
            <a:r>
              <a:rPr lang="de-DE" sz="1600" dirty="0" err="1" smtClean="0"/>
              <a:t>Pathfinding</a:t>
            </a:r>
            <a:endParaRPr lang="de-DE" sz="1600" dirty="0" smtClean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1800" dirty="0" smtClean="0"/>
              <a:t>Realisierung einer physischen Zelle bestehend aus min. einer Rampe und einem AGV für den Transport</a:t>
            </a:r>
          </a:p>
          <a:p>
            <a:pPr lvl="1"/>
            <a:r>
              <a:rPr lang="de-DE" sz="1600" dirty="0" smtClean="0"/>
              <a:t>Materialflusssystem auf Mikrocontrollerbasis (Micaz)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800" dirty="0" smtClean="0"/>
              <a:t>Autonom agierende AGVs</a:t>
            </a:r>
          </a:p>
          <a:p>
            <a:pPr lvl="1"/>
            <a:r>
              <a:rPr lang="de-DE" sz="1600" dirty="0" smtClean="0"/>
              <a:t>Selbständige Navigation und Lokalisation</a:t>
            </a:r>
          </a:p>
          <a:p>
            <a:pPr lvl="1"/>
            <a:r>
              <a:rPr lang="de-DE" sz="1600" dirty="0" smtClean="0"/>
              <a:t>Paketübergabe</a:t>
            </a:r>
          </a:p>
          <a:p>
            <a:pPr lvl="1"/>
            <a:r>
              <a:rPr lang="de-DE" sz="1600" dirty="0" smtClean="0"/>
              <a:t>Statusrückmeldung an Materialflusssystem</a:t>
            </a:r>
          </a:p>
          <a:p>
            <a:pPr lvl="1"/>
            <a:endParaRPr lang="de-DE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80" y="1257630"/>
            <a:ext cx="3488298" cy="19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238749" y="3507030"/>
            <a:ext cx="3708321" cy="293871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5" y="5709786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779025" y="4276725"/>
            <a:ext cx="695458" cy="11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6" y="3867678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02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9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75" y="360228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2" y="476592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2" y="5501739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7" y="5366452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6" y="463063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6" y="346699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 Verbindung 45"/>
          <p:cNvCxnSpPr/>
          <p:nvPr/>
        </p:nvCxnSpPr>
        <p:spPr>
          <a:xfrm flipH="1">
            <a:off x="6342636" y="3507030"/>
            <a:ext cx="1028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7232763" y="355290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A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7170057" y="54063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B</a:t>
            </a:r>
            <a:endParaRPr lang="de-DE" sz="1600" dirty="0"/>
          </a:p>
        </p:txBody>
      </p:sp>
      <p:sp>
        <p:nvSpPr>
          <p:cNvPr id="50" name="Textfeld 49"/>
          <p:cNvSpPr txBox="1"/>
          <p:nvPr/>
        </p:nvSpPr>
        <p:spPr>
          <a:xfrm>
            <a:off x="5239444" y="40336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Volksbot</a:t>
            </a:r>
            <a:endParaRPr lang="de-DE" sz="1600" dirty="0"/>
          </a:p>
        </p:txBody>
      </p:sp>
      <p:sp>
        <p:nvSpPr>
          <p:cNvPr id="51" name="Textfeld 50"/>
          <p:cNvSpPr txBox="1"/>
          <p:nvPr/>
        </p:nvSpPr>
        <p:spPr>
          <a:xfrm>
            <a:off x="6627802" y="4518555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Micaz</a:t>
            </a:r>
            <a:endParaRPr lang="de-DE" sz="1600" dirty="0"/>
          </a:p>
        </p:txBody>
      </p:sp>
      <p:cxnSp>
        <p:nvCxnSpPr>
          <p:cNvPr id="54" name="Gerade Verbindung 53"/>
          <p:cNvCxnSpPr/>
          <p:nvPr/>
        </p:nvCxnSpPr>
        <p:spPr>
          <a:xfrm flipV="1">
            <a:off x="6456977" y="4837804"/>
            <a:ext cx="311772" cy="177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b="1" dirty="0" smtClean="0"/>
              <a:t>2. Systembeschreibung</a:t>
            </a:r>
            <a:endParaRPr lang="de-DE" sz="2400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Teilgruppen</a:t>
            </a:r>
          </a:p>
          <a:p>
            <a:pPr lvl="1">
              <a:buFont typeface="Arial" pitchFamily="34" charset="0"/>
              <a:buChar char="•"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0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77063" y="5469459"/>
            <a:ext cx="2547937" cy="983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Im nächsten Schritt:</a:t>
            </a:r>
          </a:p>
          <a:p>
            <a:r>
              <a:rPr lang="de-DE" sz="1400" dirty="0" smtClean="0"/>
              <a:t>Steigförderer</a:t>
            </a:r>
          </a:p>
          <a:p>
            <a:r>
              <a:rPr lang="de-DE" sz="1400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661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90512" y="3825298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283758" y="1231900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80766" y="1372274"/>
            <a:ext cx="3656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 smtClean="0"/>
              <a:t>Automatic</a:t>
            </a:r>
            <a:r>
              <a:rPr lang="de-DE" sz="1400" b="1" dirty="0" smtClean="0"/>
              <a:t> Guide </a:t>
            </a:r>
            <a:r>
              <a:rPr lang="de-DE" sz="1400" b="1" dirty="0" err="1" smtClean="0"/>
              <a:t>Vehicle</a:t>
            </a:r>
            <a:r>
              <a:rPr lang="de-DE" sz="1400" b="1" dirty="0" smtClean="0"/>
              <a:t> (</a:t>
            </a:r>
            <a:r>
              <a:rPr lang="de-DE" sz="1400" b="1" dirty="0" err="1" smtClean="0"/>
              <a:t>Volksbot</a:t>
            </a:r>
            <a:r>
              <a:rPr lang="de-DE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Zentrale Steuereinheit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Hubeinheit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Fördereinheit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Fahreinheit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Laserscanner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933825" y="1954317"/>
            <a:ext cx="257174" cy="42058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839472" y="1563375"/>
            <a:ext cx="0" cy="115765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147018" y="4282293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Stationärer Lagerplatz (Rampe)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Lichtschranken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Bolzen</a:t>
            </a:r>
            <a:endParaRPr lang="de-DE" sz="14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H="1">
            <a:off x="1131369" y="3988711"/>
            <a:ext cx="1275881" cy="388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407250" y="379261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FIFO-Lager</a:t>
            </a:r>
          </a:p>
          <a:p>
            <a:endParaRPr lang="de-DE" dirty="0"/>
          </a:p>
        </p:txBody>
      </p:sp>
      <p:pic>
        <p:nvPicPr>
          <p:cNvPr id="16387" name="Picture 3" descr="C:\Users\Jan\Documents\pg-faise\Endbericht\image\flow\blockmica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3" y="1585264"/>
            <a:ext cx="2064450" cy="3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7115818" y="1563375"/>
            <a:ext cx="242375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Mikrocontroller (</a:t>
            </a:r>
            <a:r>
              <a:rPr lang="de-DE" sz="1400" b="1" dirty="0" err="1" smtClean="0"/>
              <a:t>Micaz</a:t>
            </a:r>
            <a:r>
              <a:rPr lang="de-DE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(Simulation)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29073" y="1468169"/>
            <a:ext cx="5191125" cy="4456373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90539" y="1371600"/>
            <a:ext cx="3462336" cy="4817269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Bsp. Konfiguration:</a:t>
            </a:r>
          </a:p>
          <a:p>
            <a:r>
              <a:rPr lang="de-DE" sz="1600" dirty="0" smtClean="0"/>
              <a:t>2 Eingangsrampen</a:t>
            </a:r>
          </a:p>
          <a:p>
            <a:r>
              <a:rPr lang="de-DE" sz="1600" dirty="0" smtClean="0"/>
              <a:t>3 Zwischenlagerrampen</a:t>
            </a:r>
          </a:p>
          <a:p>
            <a:r>
              <a:rPr lang="de-DE" sz="1600" dirty="0" smtClean="0"/>
              <a:t>2 Ausgangsrampen</a:t>
            </a:r>
          </a:p>
          <a:p>
            <a:r>
              <a:rPr lang="de-DE" sz="1600" dirty="0" smtClean="0"/>
              <a:t>2 </a:t>
            </a:r>
            <a:r>
              <a:rPr lang="de-DE" sz="1600" dirty="0" err="1" smtClean="0"/>
              <a:t>Volksbots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000" dirty="0" smtClean="0"/>
              <a:t>     </a:t>
            </a:r>
          </a:p>
          <a:p>
            <a:pPr marL="0" indent="0">
              <a:buNone/>
            </a:pPr>
            <a:r>
              <a:rPr lang="de-DE" sz="1800" b="1" dirty="0" smtClean="0"/>
              <a:t>Basiszustand: </a:t>
            </a:r>
            <a:r>
              <a:rPr lang="de-DE" sz="1800" dirty="0" smtClean="0"/>
              <a:t>System wartet auf Auftrag, </a:t>
            </a:r>
            <a:r>
              <a:rPr lang="de-DE" sz="1800" dirty="0" err="1" smtClean="0"/>
              <a:t>Volksbots</a:t>
            </a:r>
            <a:r>
              <a:rPr lang="de-DE" sz="1800" dirty="0" smtClean="0"/>
              <a:t> parken + laden</a:t>
            </a:r>
            <a:br>
              <a:rPr lang="de-DE" sz="1800" dirty="0" smtClean="0"/>
            </a:br>
            <a:r>
              <a:rPr lang="de-DE" sz="1000" dirty="0" smtClean="0"/>
              <a:t>  </a:t>
            </a:r>
          </a:p>
          <a:p>
            <a:pPr marL="0" indent="0">
              <a:buNone/>
            </a:pPr>
            <a:r>
              <a:rPr lang="de-DE" sz="1800" b="1" dirty="0" smtClean="0"/>
              <a:t>Ablauf: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Eingang verarbeitet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berechnet Energieaufwand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lädt Paket auf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Ausgang/ Ziel abgeladen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90" y="5155244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73" y="5155247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3850251" y="3380170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359934" y="3380173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931434" y="3380168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79" y="1788476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62" y="1788479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0" y="528503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1" y="4923050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93" y="4923049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957709" y="3877652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/>
          <p:cNvSpPr txBox="1"/>
          <p:nvPr/>
        </p:nvSpPr>
        <p:spPr>
          <a:xfrm>
            <a:off x="4029073" y="4561762"/>
            <a:ext cx="1033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accent2"/>
                </a:solidFill>
              </a:rPr>
              <a:t>P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3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763240" y="49216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947359" y="1097516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Ausgang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202" y="5910165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4124263" y="2721015"/>
            <a:ext cx="1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Zwischenlager</a:t>
            </a:r>
            <a:endParaRPr lang="de-DE" dirty="0"/>
          </a:p>
        </p:txBody>
      </p:sp>
      <p:cxnSp>
        <p:nvCxnSpPr>
          <p:cNvPr id="65" name="Gerade Verbindung mit Pfeil 64"/>
          <p:cNvCxnSpPr/>
          <p:nvPr/>
        </p:nvCxnSpPr>
        <p:spPr>
          <a:xfrm flipH="1" flipV="1">
            <a:off x="5848362" y="3916285"/>
            <a:ext cx="1019163" cy="4663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5476896" y="4833610"/>
            <a:ext cx="1470463" cy="5454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7236545" y="2652198"/>
            <a:ext cx="0" cy="13395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4100152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1" y="309034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3" y="306481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2" y="3439178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27" y="3787696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156072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2" y="190530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feld 84"/>
          <p:cNvSpPr txBox="1"/>
          <p:nvPr/>
        </p:nvSpPr>
        <p:spPr>
          <a:xfrm>
            <a:off x="7772336" y="3613753"/>
            <a:ext cx="1258518" cy="94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de-DE" sz="1200" dirty="0"/>
              <a:t>Rampe sucht Transportmittel (Auktion über </a:t>
            </a:r>
            <a:r>
              <a:rPr lang="de-DE" sz="1200" dirty="0" err="1"/>
              <a:t>Volksbot</a:t>
            </a:r>
            <a:r>
              <a:rPr lang="de-DE" sz="1200" dirty="0"/>
              <a:t>)</a:t>
            </a:r>
          </a:p>
        </p:txBody>
      </p:sp>
      <p:cxnSp>
        <p:nvCxnSpPr>
          <p:cNvPr id="89" name="Gerade Verbindung 88"/>
          <p:cNvCxnSpPr>
            <a:stCxn id="85" idx="2"/>
          </p:cNvCxnSpPr>
          <p:nvPr/>
        </p:nvCxnSpPr>
        <p:spPr>
          <a:xfrm flipH="1">
            <a:off x="7996168" y="4555549"/>
            <a:ext cx="405427" cy="3675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1404</Words>
  <Application>Microsoft Office PowerPoint</Application>
  <PresentationFormat>A4-Papier (210x297 mm)</PresentationFormat>
  <Paragraphs>572</Paragraphs>
  <Slides>43</Slides>
  <Notes>42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6" baseType="lpstr">
      <vt:lpstr>Benutzerdefiniertes Design</vt:lpstr>
      <vt:lpstr>Visio</vt:lpstr>
      <vt:lpstr>Acrobat Document</vt:lpstr>
      <vt:lpstr>PowerPoint-Präsentation</vt:lpstr>
      <vt:lpstr>Motivation</vt:lpstr>
      <vt:lpstr>Vision</vt:lpstr>
      <vt:lpstr>Ziel Projektgruppe FAISE</vt:lpstr>
      <vt:lpstr>Agenda</vt:lpstr>
      <vt:lpstr>Systembeschreibung - Komponenten</vt:lpstr>
      <vt:lpstr>Ablaufszenario (Simulation)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Technologieüberblick</vt:lpstr>
      <vt:lpstr>Interaktion der Komponenten </vt:lpstr>
      <vt:lpstr>Agententypen</vt:lpstr>
      <vt:lpstr>Herausforderungen / Schwierigkeiten</vt:lpstr>
      <vt:lpstr>Ausblick</vt:lpstr>
      <vt:lpstr>Live Demo der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 Auf Informatiker Std. bringen</vt:lpstr>
      <vt:lpstr>Herausforderung/ Ausblick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Agenda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Jakubowski, Simon</cp:lastModifiedBy>
  <cp:revision>196</cp:revision>
  <cp:lastPrinted>2001-10-29T13:39:47Z</cp:lastPrinted>
  <dcterms:created xsi:type="dcterms:W3CDTF">2005-03-27T10:20:33Z</dcterms:created>
  <dcterms:modified xsi:type="dcterms:W3CDTF">2014-10-20T17:11:21Z</dcterms:modified>
</cp:coreProperties>
</file>